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74" r:id="rId10"/>
    <p:sldId id="265" r:id="rId11"/>
    <p:sldId id="264" r:id="rId12"/>
    <p:sldId id="267" r:id="rId13"/>
    <p:sldId id="268" r:id="rId14"/>
    <p:sldId id="275" r:id="rId15"/>
    <p:sldId id="266" r:id="rId16"/>
    <p:sldId id="270" r:id="rId17"/>
    <p:sldId id="271" r:id="rId18"/>
    <p:sldId id="273" r:id="rId19"/>
    <p:sldId id="272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778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DDE67B-9E46-4EBD-88CF-519FEC31EA2D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98C33F4-D81D-4B2A-9041-5EAF6EEECCE0}">
      <dgm:prSet phldrT="[Testo]" custT="1"/>
      <dgm:spPr/>
      <dgm:t>
        <a:bodyPr/>
        <a:lstStyle/>
        <a:p>
          <a:r>
            <a:rPr lang="it-IT" sz="3200" b="1" dirty="0" smtClean="0"/>
            <a:t>L’uomo utilizza</a:t>
          </a:r>
          <a:endParaRPr lang="it-IT" sz="3200" b="1" dirty="0"/>
        </a:p>
      </dgm:t>
    </dgm:pt>
    <dgm:pt modelId="{977E7E0F-2434-41C0-A862-1CA38606F4DD}" type="parTrans" cxnId="{1D42CEFA-5BC9-4D06-8C9B-C7FD42C26300}">
      <dgm:prSet/>
      <dgm:spPr/>
      <dgm:t>
        <a:bodyPr/>
        <a:lstStyle/>
        <a:p>
          <a:endParaRPr lang="it-IT"/>
        </a:p>
      </dgm:t>
    </dgm:pt>
    <dgm:pt modelId="{F65FCEC9-9A7E-49F6-9F77-3B8C10751A41}" type="sibTrans" cxnId="{1D42CEFA-5BC9-4D06-8C9B-C7FD42C26300}">
      <dgm:prSet/>
      <dgm:spPr/>
      <dgm:t>
        <a:bodyPr/>
        <a:lstStyle/>
        <a:p>
          <a:endParaRPr lang="it-IT"/>
        </a:p>
      </dgm:t>
    </dgm:pt>
    <dgm:pt modelId="{6F8AEDC5-CEAD-4F8D-BF96-F05FEC1AE797}">
      <dgm:prSet phldrT="[Testo]" custT="1"/>
      <dgm:spPr/>
      <dgm:t>
        <a:bodyPr/>
        <a:lstStyle/>
        <a:p>
          <a:r>
            <a:rPr lang="it-IT" sz="2800" b="1" dirty="0" smtClean="0"/>
            <a:t>le risorse naturali </a:t>
          </a:r>
          <a:endParaRPr lang="it-IT" sz="2800" b="1" dirty="0"/>
        </a:p>
      </dgm:t>
    </dgm:pt>
    <dgm:pt modelId="{C56C777B-6EE9-4756-A6B6-4849CD8249ED}" type="parTrans" cxnId="{D48127FB-FF24-4813-ADA0-CBA0659A5CEE}">
      <dgm:prSet/>
      <dgm:spPr/>
      <dgm:t>
        <a:bodyPr/>
        <a:lstStyle/>
        <a:p>
          <a:endParaRPr lang="it-IT"/>
        </a:p>
      </dgm:t>
    </dgm:pt>
    <dgm:pt modelId="{1DBFF10E-DCC8-4ACF-8A4D-DB5BAF8AC7FF}" type="sibTrans" cxnId="{D48127FB-FF24-4813-ADA0-CBA0659A5CEE}">
      <dgm:prSet/>
      <dgm:spPr/>
      <dgm:t>
        <a:bodyPr/>
        <a:lstStyle/>
        <a:p>
          <a:endParaRPr lang="it-IT"/>
        </a:p>
      </dgm:t>
    </dgm:pt>
    <dgm:pt modelId="{86EF0475-F25F-4CDF-BB1F-C2310C1A82D5}">
      <dgm:prSet phldrT="[Testo]"/>
      <dgm:spPr/>
      <dgm:t>
        <a:bodyPr/>
        <a:lstStyle/>
        <a:p>
          <a:r>
            <a:rPr lang="it-IT" sz="1900" dirty="0" smtClean="0"/>
            <a:t>Materie prime  ed energia</a:t>
          </a:r>
          <a:endParaRPr lang="it-IT" sz="1900" dirty="0"/>
        </a:p>
      </dgm:t>
    </dgm:pt>
    <dgm:pt modelId="{2C602269-6BC9-45BC-A358-EC9347DEF85B}" type="parTrans" cxnId="{3EF395FE-F709-4D9A-9801-BF6C8D1E22DC}">
      <dgm:prSet/>
      <dgm:spPr/>
      <dgm:t>
        <a:bodyPr/>
        <a:lstStyle/>
        <a:p>
          <a:endParaRPr lang="it-IT"/>
        </a:p>
      </dgm:t>
    </dgm:pt>
    <dgm:pt modelId="{FFF72822-2650-4A1D-9DF2-9FC8A9C7A808}" type="sibTrans" cxnId="{3EF395FE-F709-4D9A-9801-BF6C8D1E22DC}">
      <dgm:prSet/>
      <dgm:spPr/>
      <dgm:t>
        <a:bodyPr/>
        <a:lstStyle/>
        <a:p>
          <a:endParaRPr lang="it-IT"/>
        </a:p>
      </dgm:t>
    </dgm:pt>
    <dgm:pt modelId="{5016B6AF-7186-4770-A26A-8D3F7953EB3B}">
      <dgm:prSet phldrT="[Testo]" custT="1"/>
      <dgm:spPr/>
      <dgm:t>
        <a:bodyPr/>
        <a:lstStyle/>
        <a:p>
          <a:r>
            <a:rPr lang="it-IT" sz="2800" b="1" dirty="0" smtClean="0"/>
            <a:t>che trasforma in prodotti e manufatti</a:t>
          </a:r>
          <a:endParaRPr lang="it-IT" sz="2800" b="1" dirty="0"/>
        </a:p>
      </dgm:t>
    </dgm:pt>
    <dgm:pt modelId="{42DFE36A-4098-452B-8C50-513C79180E26}" type="parTrans" cxnId="{5B982936-5E8C-4EA2-BF4A-1B42927B6F46}">
      <dgm:prSet/>
      <dgm:spPr/>
      <dgm:t>
        <a:bodyPr/>
        <a:lstStyle/>
        <a:p>
          <a:endParaRPr lang="it-IT"/>
        </a:p>
      </dgm:t>
    </dgm:pt>
    <dgm:pt modelId="{90AE1BA5-6AA6-4CD7-805D-87D15A3E953B}" type="sibTrans" cxnId="{5B982936-5E8C-4EA2-BF4A-1B42927B6F46}">
      <dgm:prSet/>
      <dgm:spPr/>
      <dgm:t>
        <a:bodyPr/>
        <a:lstStyle/>
        <a:p>
          <a:endParaRPr lang="it-IT"/>
        </a:p>
      </dgm:t>
    </dgm:pt>
    <dgm:pt modelId="{D8642D24-045F-4471-91AA-B7FF32C97D78}">
      <dgm:prSet phldrT="[Testo]"/>
      <dgm:spPr/>
      <dgm:t>
        <a:bodyPr/>
        <a:lstStyle/>
        <a:p>
          <a:r>
            <a:rPr lang="it-IT" sz="1900" dirty="0" smtClean="0"/>
            <a:t>Che l’uomo distribuisce attraverso il commercio</a:t>
          </a:r>
          <a:endParaRPr lang="it-IT" sz="1900" dirty="0"/>
        </a:p>
      </dgm:t>
    </dgm:pt>
    <dgm:pt modelId="{B9A1A31A-FB1A-4579-B768-8CEA95192619}" type="parTrans" cxnId="{7CF7C620-1525-49F8-919A-82B3D629B523}">
      <dgm:prSet/>
      <dgm:spPr/>
      <dgm:t>
        <a:bodyPr/>
        <a:lstStyle/>
        <a:p>
          <a:endParaRPr lang="it-IT"/>
        </a:p>
      </dgm:t>
    </dgm:pt>
    <dgm:pt modelId="{FF3D9AF1-2A61-46C5-AE32-8F70A4FC056E}" type="sibTrans" cxnId="{7CF7C620-1525-49F8-919A-82B3D629B523}">
      <dgm:prSet/>
      <dgm:spPr/>
      <dgm:t>
        <a:bodyPr/>
        <a:lstStyle/>
        <a:p>
          <a:endParaRPr lang="it-IT"/>
        </a:p>
      </dgm:t>
    </dgm:pt>
    <dgm:pt modelId="{D9F823EE-C124-4090-B4CA-42C35BF51AEA}">
      <dgm:prSet phldrT="[Testo]"/>
      <dgm:spPr/>
      <dgm:t>
        <a:bodyPr/>
        <a:lstStyle/>
        <a:p>
          <a:r>
            <a:rPr lang="it-IT" b="1" dirty="0" smtClean="0"/>
            <a:t>Per soddisfare i suoi bisogni</a:t>
          </a:r>
          <a:endParaRPr lang="it-IT" b="1" dirty="0"/>
        </a:p>
      </dgm:t>
    </dgm:pt>
    <dgm:pt modelId="{321E0B15-E4FB-4847-87BD-FC8253765A7B}" type="parTrans" cxnId="{8DC7B054-5C0E-4C86-A4FE-21DE953AB4AC}">
      <dgm:prSet/>
      <dgm:spPr/>
      <dgm:t>
        <a:bodyPr/>
        <a:lstStyle/>
        <a:p>
          <a:endParaRPr lang="it-IT"/>
        </a:p>
      </dgm:t>
    </dgm:pt>
    <dgm:pt modelId="{EB66082A-562D-4325-A6D6-529ED67D7342}" type="sibTrans" cxnId="{8DC7B054-5C0E-4C86-A4FE-21DE953AB4AC}">
      <dgm:prSet/>
      <dgm:spPr/>
      <dgm:t>
        <a:bodyPr/>
        <a:lstStyle/>
        <a:p>
          <a:endParaRPr lang="it-IT"/>
        </a:p>
      </dgm:t>
    </dgm:pt>
    <dgm:pt modelId="{9A4A0204-6330-4614-AFE5-46147DF1329C}">
      <dgm:prSet phldrT="[Testo]" custT="1"/>
      <dgm:spPr/>
      <dgm:t>
        <a:bodyPr/>
        <a:lstStyle/>
        <a:p>
          <a:r>
            <a:rPr lang="it-IT" sz="1800" dirty="0" smtClean="0"/>
            <a:t>grazie alla sua </a:t>
          </a:r>
          <a:r>
            <a:rPr lang="it-IT" sz="1800" b="1" dirty="0" smtClean="0"/>
            <a:t>intelligenza</a:t>
          </a:r>
          <a:r>
            <a:rPr lang="it-IT" sz="1800" dirty="0" smtClean="0"/>
            <a:t> e all’applicazione delle </a:t>
          </a:r>
          <a:r>
            <a:rPr lang="it-IT" sz="1800" b="1" dirty="0" smtClean="0"/>
            <a:t>tecnologie</a:t>
          </a:r>
          <a:r>
            <a:rPr lang="it-IT" sz="1800" dirty="0" smtClean="0"/>
            <a:t>	</a:t>
          </a:r>
          <a:endParaRPr lang="it-IT" sz="3200" b="1" dirty="0"/>
        </a:p>
      </dgm:t>
    </dgm:pt>
    <dgm:pt modelId="{C4ADB9B7-3F02-4B57-8480-35A38492A539}" type="parTrans" cxnId="{76BEB84D-76D6-437D-B63F-AB071B95BAD9}">
      <dgm:prSet/>
      <dgm:spPr/>
      <dgm:t>
        <a:bodyPr/>
        <a:lstStyle/>
        <a:p>
          <a:endParaRPr lang="it-IT"/>
        </a:p>
      </dgm:t>
    </dgm:pt>
    <dgm:pt modelId="{149C876B-0DAA-4C3C-B722-4F06F454C249}" type="sibTrans" cxnId="{76BEB84D-76D6-437D-B63F-AB071B95BAD9}">
      <dgm:prSet/>
      <dgm:spPr/>
      <dgm:t>
        <a:bodyPr/>
        <a:lstStyle/>
        <a:p>
          <a:endParaRPr lang="it-IT"/>
        </a:p>
      </dgm:t>
    </dgm:pt>
    <dgm:pt modelId="{116378C4-985B-407D-A77A-80163E74391E}" type="pres">
      <dgm:prSet presAssocID="{03DDE67B-9E46-4EBD-88CF-519FEC31EA2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54B2F311-95F4-43CE-8251-709A8653DF3E}" type="pres">
      <dgm:prSet presAssocID="{F98C33F4-D81D-4B2A-9041-5EAF6EEECCE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3F26FCA-55F1-420E-A464-73A2C089C41C}" type="pres">
      <dgm:prSet presAssocID="{F65FCEC9-9A7E-49F6-9F77-3B8C10751A41}" presName="sibTrans" presStyleCnt="0"/>
      <dgm:spPr/>
    </dgm:pt>
    <dgm:pt modelId="{07B9B3CF-AD2A-4705-AC09-BB149C0FCD66}" type="pres">
      <dgm:prSet presAssocID="{6F8AEDC5-CEAD-4F8D-BF96-F05FEC1AE79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DB4E78A-3ACC-4B4E-B2A8-14344C8BD96F}" type="pres">
      <dgm:prSet presAssocID="{1DBFF10E-DCC8-4ACF-8A4D-DB5BAF8AC7FF}" presName="sibTrans" presStyleCnt="0"/>
      <dgm:spPr/>
    </dgm:pt>
    <dgm:pt modelId="{EA4EB414-4593-49EA-9048-35ABE51E0BB3}" type="pres">
      <dgm:prSet presAssocID="{5016B6AF-7186-4770-A26A-8D3F7953EB3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26F3033-1710-45D9-8B9E-95D667EAA120}" type="pres">
      <dgm:prSet presAssocID="{90AE1BA5-6AA6-4CD7-805D-87D15A3E953B}" presName="sibTrans" presStyleCnt="0"/>
      <dgm:spPr/>
    </dgm:pt>
    <dgm:pt modelId="{1ECACD01-0072-4FF6-84C5-B8DF297AF172}" type="pres">
      <dgm:prSet presAssocID="{D9F823EE-C124-4090-B4CA-42C35BF51AE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EF395FE-F709-4D9A-9801-BF6C8D1E22DC}" srcId="{6F8AEDC5-CEAD-4F8D-BF96-F05FEC1AE797}" destId="{86EF0475-F25F-4CDF-BB1F-C2310C1A82D5}" srcOrd="0" destOrd="0" parTransId="{2C602269-6BC9-45BC-A358-EC9347DEF85B}" sibTransId="{FFF72822-2650-4A1D-9DF2-9FC8A9C7A808}"/>
    <dgm:cxn modelId="{8DC7B054-5C0E-4C86-A4FE-21DE953AB4AC}" srcId="{03DDE67B-9E46-4EBD-88CF-519FEC31EA2D}" destId="{D9F823EE-C124-4090-B4CA-42C35BF51AEA}" srcOrd="3" destOrd="0" parTransId="{321E0B15-E4FB-4847-87BD-FC8253765A7B}" sibTransId="{EB66082A-562D-4325-A6D6-529ED67D7342}"/>
    <dgm:cxn modelId="{771C3BBE-2531-4D69-8711-8F16449381BB}" type="presOf" srcId="{86EF0475-F25F-4CDF-BB1F-C2310C1A82D5}" destId="{07B9B3CF-AD2A-4705-AC09-BB149C0FCD66}" srcOrd="0" destOrd="1" presId="urn:microsoft.com/office/officeart/2005/8/layout/hList6"/>
    <dgm:cxn modelId="{1FB162AD-9C47-4232-BC26-07989469446C}" type="presOf" srcId="{D9F823EE-C124-4090-B4CA-42C35BF51AEA}" destId="{1ECACD01-0072-4FF6-84C5-B8DF297AF172}" srcOrd="0" destOrd="0" presId="urn:microsoft.com/office/officeart/2005/8/layout/hList6"/>
    <dgm:cxn modelId="{2C19A951-0664-4AC1-AC1E-E79C6DC6EAEF}" type="presOf" srcId="{5016B6AF-7186-4770-A26A-8D3F7953EB3B}" destId="{EA4EB414-4593-49EA-9048-35ABE51E0BB3}" srcOrd="0" destOrd="0" presId="urn:microsoft.com/office/officeart/2005/8/layout/hList6"/>
    <dgm:cxn modelId="{9107A283-E7AB-4465-B21E-A78BD4753675}" type="presOf" srcId="{9A4A0204-6330-4614-AFE5-46147DF1329C}" destId="{54B2F311-95F4-43CE-8251-709A8653DF3E}" srcOrd="0" destOrd="1" presId="urn:microsoft.com/office/officeart/2005/8/layout/hList6"/>
    <dgm:cxn modelId="{7CF7C620-1525-49F8-919A-82B3D629B523}" srcId="{5016B6AF-7186-4770-A26A-8D3F7953EB3B}" destId="{D8642D24-045F-4471-91AA-B7FF32C97D78}" srcOrd="0" destOrd="0" parTransId="{B9A1A31A-FB1A-4579-B768-8CEA95192619}" sibTransId="{FF3D9AF1-2A61-46C5-AE32-8F70A4FC056E}"/>
    <dgm:cxn modelId="{5B982936-5E8C-4EA2-BF4A-1B42927B6F46}" srcId="{03DDE67B-9E46-4EBD-88CF-519FEC31EA2D}" destId="{5016B6AF-7186-4770-A26A-8D3F7953EB3B}" srcOrd="2" destOrd="0" parTransId="{42DFE36A-4098-452B-8C50-513C79180E26}" sibTransId="{90AE1BA5-6AA6-4CD7-805D-87D15A3E953B}"/>
    <dgm:cxn modelId="{D48127FB-FF24-4813-ADA0-CBA0659A5CEE}" srcId="{03DDE67B-9E46-4EBD-88CF-519FEC31EA2D}" destId="{6F8AEDC5-CEAD-4F8D-BF96-F05FEC1AE797}" srcOrd="1" destOrd="0" parTransId="{C56C777B-6EE9-4756-A6B6-4849CD8249ED}" sibTransId="{1DBFF10E-DCC8-4ACF-8A4D-DB5BAF8AC7FF}"/>
    <dgm:cxn modelId="{27D21C73-99CD-4EB2-A7CE-244363EBF1B7}" type="presOf" srcId="{03DDE67B-9E46-4EBD-88CF-519FEC31EA2D}" destId="{116378C4-985B-407D-A77A-80163E74391E}" srcOrd="0" destOrd="0" presId="urn:microsoft.com/office/officeart/2005/8/layout/hList6"/>
    <dgm:cxn modelId="{2CEA1964-4250-4A9C-8343-AC4E8BCF6A9A}" type="presOf" srcId="{6F8AEDC5-CEAD-4F8D-BF96-F05FEC1AE797}" destId="{07B9B3CF-AD2A-4705-AC09-BB149C0FCD66}" srcOrd="0" destOrd="0" presId="urn:microsoft.com/office/officeart/2005/8/layout/hList6"/>
    <dgm:cxn modelId="{1FB22FB7-CC71-4409-B0B3-D7170A07AD35}" type="presOf" srcId="{F98C33F4-D81D-4B2A-9041-5EAF6EEECCE0}" destId="{54B2F311-95F4-43CE-8251-709A8653DF3E}" srcOrd="0" destOrd="0" presId="urn:microsoft.com/office/officeart/2005/8/layout/hList6"/>
    <dgm:cxn modelId="{76BEB84D-76D6-437D-B63F-AB071B95BAD9}" srcId="{F98C33F4-D81D-4B2A-9041-5EAF6EEECCE0}" destId="{9A4A0204-6330-4614-AFE5-46147DF1329C}" srcOrd="0" destOrd="0" parTransId="{C4ADB9B7-3F02-4B57-8480-35A38492A539}" sibTransId="{149C876B-0DAA-4C3C-B722-4F06F454C249}"/>
    <dgm:cxn modelId="{1D42CEFA-5BC9-4D06-8C9B-C7FD42C26300}" srcId="{03DDE67B-9E46-4EBD-88CF-519FEC31EA2D}" destId="{F98C33F4-D81D-4B2A-9041-5EAF6EEECCE0}" srcOrd="0" destOrd="0" parTransId="{977E7E0F-2434-41C0-A862-1CA38606F4DD}" sibTransId="{F65FCEC9-9A7E-49F6-9F77-3B8C10751A41}"/>
    <dgm:cxn modelId="{606F8243-42F6-4182-B4A1-AD85F8D43D01}" type="presOf" srcId="{D8642D24-045F-4471-91AA-B7FF32C97D78}" destId="{EA4EB414-4593-49EA-9048-35ABE51E0BB3}" srcOrd="0" destOrd="1" presId="urn:microsoft.com/office/officeart/2005/8/layout/hList6"/>
    <dgm:cxn modelId="{1BD6F1C8-0941-4B92-9C63-F227A823560E}" type="presParOf" srcId="{116378C4-985B-407D-A77A-80163E74391E}" destId="{54B2F311-95F4-43CE-8251-709A8653DF3E}" srcOrd="0" destOrd="0" presId="urn:microsoft.com/office/officeart/2005/8/layout/hList6"/>
    <dgm:cxn modelId="{77993877-545B-4A35-8288-11700726601C}" type="presParOf" srcId="{116378C4-985B-407D-A77A-80163E74391E}" destId="{C3F26FCA-55F1-420E-A464-73A2C089C41C}" srcOrd="1" destOrd="0" presId="urn:microsoft.com/office/officeart/2005/8/layout/hList6"/>
    <dgm:cxn modelId="{322DF390-E69F-4625-A05D-EB2957701536}" type="presParOf" srcId="{116378C4-985B-407D-A77A-80163E74391E}" destId="{07B9B3CF-AD2A-4705-AC09-BB149C0FCD66}" srcOrd="2" destOrd="0" presId="urn:microsoft.com/office/officeart/2005/8/layout/hList6"/>
    <dgm:cxn modelId="{D9F98AA4-2832-41C5-8368-AFF05909CA6E}" type="presParOf" srcId="{116378C4-985B-407D-A77A-80163E74391E}" destId="{BDB4E78A-3ACC-4B4E-B2A8-14344C8BD96F}" srcOrd="3" destOrd="0" presId="urn:microsoft.com/office/officeart/2005/8/layout/hList6"/>
    <dgm:cxn modelId="{5E2BADB2-CF06-45EB-812A-24553F3085DA}" type="presParOf" srcId="{116378C4-985B-407D-A77A-80163E74391E}" destId="{EA4EB414-4593-49EA-9048-35ABE51E0BB3}" srcOrd="4" destOrd="0" presId="urn:microsoft.com/office/officeart/2005/8/layout/hList6"/>
    <dgm:cxn modelId="{3D62EF53-62F9-48F3-9997-45B49915B749}" type="presParOf" srcId="{116378C4-985B-407D-A77A-80163E74391E}" destId="{F26F3033-1710-45D9-8B9E-95D667EAA120}" srcOrd="5" destOrd="0" presId="urn:microsoft.com/office/officeart/2005/8/layout/hList6"/>
    <dgm:cxn modelId="{D4EA7AF3-522C-42B6-AD16-C59D9012F0CB}" type="presParOf" srcId="{116378C4-985B-407D-A77A-80163E74391E}" destId="{1ECACD01-0072-4FF6-84C5-B8DF297AF172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FF27CF-4192-4773-8802-37A719C5C395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0"/>
      <dgm:spPr/>
    </dgm:pt>
    <dgm:pt modelId="{ADDF8FF6-D86B-4CA3-8B8F-09BC7BFE2A33}" type="pres">
      <dgm:prSet presAssocID="{1AFF27CF-4192-4773-8802-37A719C5C395}" presName="linearFlow" presStyleCnt="0">
        <dgm:presLayoutVars>
          <dgm:dir/>
          <dgm:resizeHandles val="exact"/>
        </dgm:presLayoutVars>
      </dgm:prSet>
      <dgm:spPr/>
    </dgm:pt>
  </dgm:ptLst>
  <dgm:cxnLst>
    <dgm:cxn modelId="{F2518867-F2F2-46B1-9ED4-E7A86DE54C06}" type="presOf" srcId="{1AFF27CF-4192-4773-8802-37A719C5C395}" destId="{ADDF8FF6-D86B-4CA3-8B8F-09BC7BFE2A33}" srcOrd="0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DD58AA-C137-4E86-98CE-9F8ABEC200E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</dgm:pt>
    <dgm:pt modelId="{066EAA45-D29C-456D-B999-F4C3A36DF1DF}">
      <dgm:prSet phldrT="[Testo]"/>
      <dgm:spPr/>
      <dgm:t>
        <a:bodyPr/>
        <a:lstStyle/>
        <a:p>
          <a:r>
            <a:rPr lang="it-IT" dirty="0" smtClean="0"/>
            <a:t>PRIMARIO</a:t>
          </a:r>
          <a:endParaRPr lang="it-IT" dirty="0"/>
        </a:p>
      </dgm:t>
    </dgm:pt>
    <dgm:pt modelId="{5F37F93C-440B-4124-B87C-6F678111C039}" type="parTrans" cxnId="{B2B0FB63-7754-446D-A9B1-F6171906346D}">
      <dgm:prSet/>
      <dgm:spPr/>
      <dgm:t>
        <a:bodyPr/>
        <a:lstStyle/>
        <a:p>
          <a:endParaRPr lang="it-IT"/>
        </a:p>
      </dgm:t>
    </dgm:pt>
    <dgm:pt modelId="{770284E4-4E2F-4A5B-A6AA-6CA0F05C2B31}" type="sibTrans" cxnId="{B2B0FB63-7754-446D-A9B1-F6171906346D}">
      <dgm:prSet/>
      <dgm:spPr/>
      <dgm:t>
        <a:bodyPr/>
        <a:lstStyle/>
        <a:p>
          <a:endParaRPr lang="it-IT"/>
        </a:p>
      </dgm:t>
    </dgm:pt>
    <dgm:pt modelId="{9A73DA32-511C-49BE-BC33-B6F5E4673F84}">
      <dgm:prSet phldrT="[Testo]"/>
      <dgm:spPr/>
      <dgm:t>
        <a:bodyPr/>
        <a:lstStyle/>
        <a:p>
          <a:r>
            <a:rPr lang="it-IT" dirty="0" smtClean="0"/>
            <a:t>SECONDARIO</a:t>
          </a:r>
          <a:endParaRPr lang="it-IT" dirty="0"/>
        </a:p>
      </dgm:t>
    </dgm:pt>
    <dgm:pt modelId="{07DB19B3-EE1D-40AB-BA99-0B2D7863A0C9}" type="parTrans" cxnId="{04C9854C-8E71-44DF-B5FF-F31E9ABBD44F}">
      <dgm:prSet/>
      <dgm:spPr/>
      <dgm:t>
        <a:bodyPr/>
        <a:lstStyle/>
        <a:p>
          <a:endParaRPr lang="it-IT"/>
        </a:p>
      </dgm:t>
    </dgm:pt>
    <dgm:pt modelId="{F6B5B887-4C97-42F9-A367-2FC606020CCF}" type="sibTrans" cxnId="{04C9854C-8E71-44DF-B5FF-F31E9ABBD44F}">
      <dgm:prSet/>
      <dgm:spPr/>
      <dgm:t>
        <a:bodyPr/>
        <a:lstStyle/>
        <a:p>
          <a:endParaRPr lang="it-IT"/>
        </a:p>
      </dgm:t>
    </dgm:pt>
    <dgm:pt modelId="{21D1A3FA-0270-4703-A85A-9DE53CC42E9D}">
      <dgm:prSet phldrT="[Testo]"/>
      <dgm:spPr/>
      <dgm:t>
        <a:bodyPr/>
        <a:lstStyle/>
        <a:p>
          <a:r>
            <a:rPr lang="it-IT" dirty="0" smtClean="0"/>
            <a:t>TERZIARIO</a:t>
          </a:r>
          <a:endParaRPr lang="it-IT" dirty="0"/>
        </a:p>
      </dgm:t>
    </dgm:pt>
    <dgm:pt modelId="{60E39AF5-5110-4C8D-86E7-7137D1090D9B}" type="parTrans" cxnId="{F3D2BB4A-5148-4ED9-974D-6177FE1BB821}">
      <dgm:prSet/>
      <dgm:spPr/>
      <dgm:t>
        <a:bodyPr/>
        <a:lstStyle/>
        <a:p>
          <a:endParaRPr lang="it-IT"/>
        </a:p>
      </dgm:t>
    </dgm:pt>
    <dgm:pt modelId="{785C37D6-46A4-463B-98B7-D3FEB3C5ACA1}" type="sibTrans" cxnId="{F3D2BB4A-5148-4ED9-974D-6177FE1BB821}">
      <dgm:prSet/>
      <dgm:spPr/>
      <dgm:t>
        <a:bodyPr/>
        <a:lstStyle/>
        <a:p>
          <a:endParaRPr lang="it-IT"/>
        </a:p>
      </dgm:t>
    </dgm:pt>
    <dgm:pt modelId="{96A97B19-DC25-4432-B6CA-A09FFB8201C4}">
      <dgm:prSet/>
      <dgm:spPr/>
      <dgm:t>
        <a:bodyPr/>
        <a:lstStyle/>
        <a:p>
          <a:r>
            <a:rPr lang="it-IT" dirty="0" smtClean="0"/>
            <a:t>agricoltura</a:t>
          </a:r>
          <a:endParaRPr lang="it-IT" dirty="0"/>
        </a:p>
      </dgm:t>
    </dgm:pt>
    <dgm:pt modelId="{14C310B6-3EF1-4C4E-A248-E92A507C93A1}" type="parTrans" cxnId="{2ADC4A96-D30A-4163-A099-F73E3AE0CBFF}">
      <dgm:prSet/>
      <dgm:spPr/>
      <dgm:t>
        <a:bodyPr/>
        <a:lstStyle/>
        <a:p>
          <a:endParaRPr lang="it-IT"/>
        </a:p>
      </dgm:t>
    </dgm:pt>
    <dgm:pt modelId="{4B077AFB-1DEC-47E0-B66C-41A9B05C923B}" type="sibTrans" cxnId="{2ADC4A96-D30A-4163-A099-F73E3AE0CBFF}">
      <dgm:prSet/>
      <dgm:spPr/>
      <dgm:t>
        <a:bodyPr/>
        <a:lstStyle/>
        <a:p>
          <a:endParaRPr lang="it-IT"/>
        </a:p>
      </dgm:t>
    </dgm:pt>
    <dgm:pt modelId="{BECEECFD-D4EE-427F-9AF7-3073C3655693}">
      <dgm:prSet/>
      <dgm:spPr/>
      <dgm:t>
        <a:bodyPr/>
        <a:lstStyle/>
        <a:p>
          <a:r>
            <a:rPr lang="it-IT" dirty="0" smtClean="0"/>
            <a:t>Industria	</a:t>
          </a:r>
          <a:endParaRPr lang="it-IT" dirty="0"/>
        </a:p>
      </dgm:t>
    </dgm:pt>
    <dgm:pt modelId="{FE185C11-9C41-45E8-BD88-A92C71BBB61C}" type="parTrans" cxnId="{76CEFC03-3D0A-413B-82BA-946919A0C04D}">
      <dgm:prSet/>
      <dgm:spPr/>
      <dgm:t>
        <a:bodyPr/>
        <a:lstStyle/>
        <a:p>
          <a:endParaRPr lang="it-IT"/>
        </a:p>
      </dgm:t>
    </dgm:pt>
    <dgm:pt modelId="{25161332-F8B1-4738-A70D-FD89E22AF99C}" type="sibTrans" cxnId="{76CEFC03-3D0A-413B-82BA-946919A0C04D}">
      <dgm:prSet/>
      <dgm:spPr/>
      <dgm:t>
        <a:bodyPr/>
        <a:lstStyle/>
        <a:p>
          <a:endParaRPr lang="it-IT"/>
        </a:p>
      </dgm:t>
    </dgm:pt>
    <dgm:pt modelId="{8485A43A-E00F-47B8-991B-47660262F0D4}">
      <dgm:prSet/>
      <dgm:spPr/>
      <dgm:t>
        <a:bodyPr/>
        <a:lstStyle/>
        <a:p>
          <a:r>
            <a:rPr lang="it-IT" dirty="0" smtClean="0"/>
            <a:t>servizi</a:t>
          </a:r>
          <a:endParaRPr lang="it-IT" dirty="0"/>
        </a:p>
      </dgm:t>
    </dgm:pt>
    <dgm:pt modelId="{47F5CEEC-AFCB-4C0F-8AF6-DDD1E2DD0B50}" type="parTrans" cxnId="{1EB6772D-8881-4EA4-9CE4-FA4F701B7F43}">
      <dgm:prSet/>
      <dgm:spPr/>
      <dgm:t>
        <a:bodyPr/>
        <a:lstStyle/>
        <a:p>
          <a:endParaRPr lang="it-IT"/>
        </a:p>
      </dgm:t>
    </dgm:pt>
    <dgm:pt modelId="{ABBCE277-EE4D-4B1B-96CC-9E29DCA33A9B}" type="sibTrans" cxnId="{1EB6772D-8881-4EA4-9CE4-FA4F701B7F43}">
      <dgm:prSet/>
      <dgm:spPr/>
      <dgm:t>
        <a:bodyPr/>
        <a:lstStyle/>
        <a:p>
          <a:endParaRPr lang="it-IT"/>
        </a:p>
      </dgm:t>
    </dgm:pt>
    <dgm:pt modelId="{DBB3CC9B-4722-44F2-A3EA-2838F9A8A765}" type="pres">
      <dgm:prSet presAssocID="{37DD58AA-C137-4E86-98CE-9F8ABEC200E5}" presName="Name0" presStyleCnt="0">
        <dgm:presLayoutVars>
          <dgm:dir/>
          <dgm:animLvl val="lvl"/>
          <dgm:resizeHandles val="exact"/>
        </dgm:presLayoutVars>
      </dgm:prSet>
      <dgm:spPr/>
    </dgm:pt>
    <dgm:pt modelId="{C0EDFBD8-4DC0-4F8A-8671-158D8ED85683}" type="pres">
      <dgm:prSet presAssocID="{066EAA45-D29C-456D-B999-F4C3A36DF1DF}" presName="composite" presStyleCnt="0"/>
      <dgm:spPr/>
    </dgm:pt>
    <dgm:pt modelId="{04247431-CC5E-4533-A7A1-98D2C94F6AC0}" type="pres">
      <dgm:prSet presAssocID="{066EAA45-D29C-456D-B999-F4C3A36DF1D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2EFE429-6643-4FF5-A5CE-70AC09F860A6}" type="pres">
      <dgm:prSet presAssocID="{066EAA45-D29C-456D-B999-F4C3A36DF1D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4CCF9A4-602A-4C16-9696-8E43C513E1C5}" type="pres">
      <dgm:prSet presAssocID="{770284E4-4E2F-4A5B-A6AA-6CA0F05C2B31}" presName="space" presStyleCnt="0"/>
      <dgm:spPr/>
    </dgm:pt>
    <dgm:pt modelId="{772E3DC2-1617-433C-AD0B-8B5CE84E0A29}" type="pres">
      <dgm:prSet presAssocID="{9A73DA32-511C-49BE-BC33-B6F5E4673F84}" presName="composite" presStyleCnt="0"/>
      <dgm:spPr/>
    </dgm:pt>
    <dgm:pt modelId="{E61DDCED-0F32-4996-8C73-06AFB0333B0E}" type="pres">
      <dgm:prSet presAssocID="{9A73DA32-511C-49BE-BC33-B6F5E4673F8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C17D958-03C6-445F-9438-3697339405E1}" type="pres">
      <dgm:prSet presAssocID="{9A73DA32-511C-49BE-BC33-B6F5E4673F8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D37B15E-B3FF-40BF-B756-6D575C644DE5}" type="pres">
      <dgm:prSet presAssocID="{F6B5B887-4C97-42F9-A367-2FC606020CCF}" presName="space" presStyleCnt="0"/>
      <dgm:spPr/>
    </dgm:pt>
    <dgm:pt modelId="{25E29823-C75E-4E4A-B88C-569297F0E090}" type="pres">
      <dgm:prSet presAssocID="{21D1A3FA-0270-4703-A85A-9DE53CC42E9D}" presName="composite" presStyleCnt="0"/>
      <dgm:spPr/>
    </dgm:pt>
    <dgm:pt modelId="{9E11EC70-0DBF-4E1B-9DD3-E5A46C0D86F6}" type="pres">
      <dgm:prSet presAssocID="{21D1A3FA-0270-4703-A85A-9DE53CC42E9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FC01611-69E5-4BC8-9DFF-1E8365ECD057}" type="pres">
      <dgm:prSet presAssocID="{21D1A3FA-0270-4703-A85A-9DE53CC42E9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DB29EA8-3925-47F9-A817-B9E41EA794CC}" type="presOf" srcId="{9A73DA32-511C-49BE-BC33-B6F5E4673F84}" destId="{E61DDCED-0F32-4996-8C73-06AFB0333B0E}" srcOrd="0" destOrd="0" presId="urn:microsoft.com/office/officeart/2005/8/layout/hList1"/>
    <dgm:cxn modelId="{CE90C058-B365-49B0-8975-06D50C2BAA43}" type="presOf" srcId="{066EAA45-D29C-456D-B999-F4C3A36DF1DF}" destId="{04247431-CC5E-4533-A7A1-98D2C94F6AC0}" srcOrd="0" destOrd="0" presId="urn:microsoft.com/office/officeart/2005/8/layout/hList1"/>
    <dgm:cxn modelId="{1A3C2BC1-0963-44DC-889B-4DA5B027C767}" type="presOf" srcId="{37DD58AA-C137-4E86-98CE-9F8ABEC200E5}" destId="{DBB3CC9B-4722-44F2-A3EA-2838F9A8A765}" srcOrd="0" destOrd="0" presId="urn:microsoft.com/office/officeart/2005/8/layout/hList1"/>
    <dgm:cxn modelId="{F3D2BB4A-5148-4ED9-974D-6177FE1BB821}" srcId="{37DD58AA-C137-4E86-98CE-9F8ABEC200E5}" destId="{21D1A3FA-0270-4703-A85A-9DE53CC42E9D}" srcOrd="2" destOrd="0" parTransId="{60E39AF5-5110-4C8D-86E7-7137D1090D9B}" sibTransId="{785C37D6-46A4-463B-98B7-D3FEB3C5ACA1}"/>
    <dgm:cxn modelId="{04C9854C-8E71-44DF-B5FF-F31E9ABBD44F}" srcId="{37DD58AA-C137-4E86-98CE-9F8ABEC200E5}" destId="{9A73DA32-511C-49BE-BC33-B6F5E4673F84}" srcOrd="1" destOrd="0" parTransId="{07DB19B3-EE1D-40AB-BA99-0B2D7863A0C9}" sibTransId="{F6B5B887-4C97-42F9-A367-2FC606020CCF}"/>
    <dgm:cxn modelId="{76CEFC03-3D0A-413B-82BA-946919A0C04D}" srcId="{9A73DA32-511C-49BE-BC33-B6F5E4673F84}" destId="{BECEECFD-D4EE-427F-9AF7-3073C3655693}" srcOrd="0" destOrd="0" parTransId="{FE185C11-9C41-45E8-BD88-A92C71BBB61C}" sibTransId="{25161332-F8B1-4738-A70D-FD89E22AF99C}"/>
    <dgm:cxn modelId="{2ADC4A96-D30A-4163-A099-F73E3AE0CBFF}" srcId="{066EAA45-D29C-456D-B999-F4C3A36DF1DF}" destId="{96A97B19-DC25-4432-B6CA-A09FFB8201C4}" srcOrd="0" destOrd="0" parTransId="{14C310B6-3EF1-4C4E-A248-E92A507C93A1}" sibTransId="{4B077AFB-1DEC-47E0-B66C-41A9B05C923B}"/>
    <dgm:cxn modelId="{03853B73-94B9-4C53-8461-31E8F324CC94}" type="presOf" srcId="{21D1A3FA-0270-4703-A85A-9DE53CC42E9D}" destId="{9E11EC70-0DBF-4E1B-9DD3-E5A46C0D86F6}" srcOrd="0" destOrd="0" presId="urn:microsoft.com/office/officeart/2005/8/layout/hList1"/>
    <dgm:cxn modelId="{DE21124F-4D1D-4795-95D6-890A9912A111}" type="presOf" srcId="{8485A43A-E00F-47B8-991B-47660262F0D4}" destId="{BFC01611-69E5-4BC8-9DFF-1E8365ECD057}" srcOrd="0" destOrd="0" presId="urn:microsoft.com/office/officeart/2005/8/layout/hList1"/>
    <dgm:cxn modelId="{7F689BAA-87DF-48B0-B74B-873F9C0FD445}" type="presOf" srcId="{96A97B19-DC25-4432-B6CA-A09FFB8201C4}" destId="{12EFE429-6643-4FF5-A5CE-70AC09F860A6}" srcOrd="0" destOrd="0" presId="urn:microsoft.com/office/officeart/2005/8/layout/hList1"/>
    <dgm:cxn modelId="{1EB6772D-8881-4EA4-9CE4-FA4F701B7F43}" srcId="{21D1A3FA-0270-4703-A85A-9DE53CC42E9D}" destId="{8485A43A-E00F-47B8-991B-47660262F0D4}" srcOrd="0" destOrd="0" parTransId="{47F5CEEC-AFCB-4C0F-8AF6-DDD1E2DD0B50}" sibTransId="{ABBCE277-EE4D-4B1B-96CC-9E29DCA33A9B}"/>
    <dgm:cxn modelId="{B2B0FB63-7754-446D-A9B1-F6171906346D}" srcId="{37DD58AA-C137-4E86-98CE-9F8ABEC200E5}" destId="{066EAA45-D29C-456D-B999-F4C3A36DF1DF}" srcOrd="0" destOrd="0" parTransId="{5F37F93C-440B-4124-B87C-6F678111C039}" sibTransId="{770284E4-4E2F-4A5B-A6AA-6CA0F05C2B31}"/>
    <dgm:cxn modelId="{E93022BC-3F0E-4DDB-AE3F-032386AE06D6}" type="presOf" srcId="{BECEECFD-D4EE-427F-9AF7-3073C3655693}" destId="{EC17D958-03C6-445F-9438-3697339405E1}" srcOrd="0" destOrd="0" presId="urn:microsoft.com/office/officeart/2005/8/layout/hList1"/>
    <dgm:cxn modelId="{2C24CA94-7A7D-464A-A3F2-94278BEC0CE4}" type="presParOf" srcId="{DBB3CC9B-4722-44F2-A3EA-2838F9A8A765}" destId="{C0EDFBD8-4DC0-4F8A-8671-158D8ED85683}" srcOrd="0" destOrd="0" presId="urn:microsoft.com/office/officeart/2005/8/layout/hList1"/>
    <dgm:cxn modelId="{F5C048D7-4433-4374-855A-05B9E6C727CF}" type="presParOf" srcId="{C0EDFBD8-4DC0-4F8A-8671-158D8ED85683}" destId="{04247431-CC5E-4533-A7A1-98D2C94F6AC0}" srcOrd="0" destOrd="0" presId="urn:microsoft.com/office/officeart/2005/8/layout/hList1"/>
    <dgm:cxn modelId="{FD590FEF-6EB8-453E-BB90-38BD36708E48}" type="presParOf" srcId="{C0EDFBD8-4DC0-4F8A-8671-158D8ED85683}" destId="{12EFE429-6643-4FF5-A5CE-70AC09F860A6}" srcOrd="1" destOrd="0" presId="urn:microsoft.com/office/officeart/2005/8/layout/hList1"/>
    <dgm:cxn modelId="{02B2F4EE-4148-4879-9FAB-40296B8DE9A5}" type="presParOf" srcId="{DBB3CC9B-4722-44F2-A3EA-2838F9A8A765}" destId="{34CCF9A4-602A-4C16-9696-8E43C513E1C5}" srcOrd="1" destOrd="0" presId="urn:microsoft.com/office/officeart/2005/8/layout/hList1"/>
    <dgm:cxn modelId="{4E3E7EDB-7C55-4A10-9A6B-9EA671B36DD4}" type="presParOf" srcId="{DBB3CC9B-4722-44F2-A3EA-2838F9A8A765}" destId="{772E3DC2-1617-433C-AD0B-8B5CE84E0A29}" srcOrd="2" destOrd="0" presId="urn:microsoft.com/office/officeart/2005/8/layout/hList1"/>
    <dgm:cxn modelId="{2C64BE0D-A8F6-46FA-9AA3-8A5DF7383818}" type="presParOf" srcId="{772E3DC2-1617-433C-AD0B-8B5CE84E0A29}" destId="{E61DDCED-0F32-4996-8C73-06AFB0333B0E}" srcOrd="0" destOrd="0" presId="urn:microsoft.com/office/officeart/2005/8/layout/hList1"/>
    <dgm:cxn modelId="{44F28A9B-B076-49A8-BB34-1B7B3B7FA9BA}" type="presParOf" srcId="{772E3DC2-1617-433C-AD0B-8B5CE84E0A29}" destId="{EC17D958-03C6-445F-9438-3697339405E1}" srcOrd="1" destOrd="0" presId="urn:microsoft.com/office/officeart/2005/8/layout/hList1"/>
    <dgm:cxn modelId="{DEA57D89-16FA-49BA-89B9-F4605B6EC7F0}" type="presParOf" srcId="{DBB3CC9B-4722-44F2-A3EA-2838F9A8A765}" destId="{AD37B15E-B3FF-40BF-B756-6D575C644DE5}" srcOrd="3" destOrd="0" presId="urn:microsoft.com/office/officeart/2005/8/layout/hList1"/>
    <dgm:cxn modelId="{D47B6437-DA0B-4AD0-B18D-5A05C0A21DAD}" type="presParOf" srcId="{DBB3CC9B-4722-44F2-A3EA-2838F9A8A765}" destId="{25E29823-C75E-4E4A-B88C-569297F0E090}" srcOrd="4" destOrd="0" presId="urn:microsoft.com/office/officeart/2005/8/layout/hList1"/>
    <dgm:cxn modelId="{57CBCD61-BFF1-4F33-9ED4-0C517D078A50}" type="presParOf" srcId="{25E29823-C75E-4E4A-B88C-569297F0E090}" destId="{9E11EC70-0DBF-4E1B-9DD3-E5A46C0D86F6}" srcOrd="0" destOrd="0" presId="urn:microsoft.com/office/officeart/2005/8/layout/hList1"/>
    <dgm:cxn modelId="{08D4E3FB-A41D-4CE4-94C0-C99B8A054995}" type="presParOf" srcId="{25E29823-C75E-4E4A-B88C-569297F0E090}" destId="{BFC01611-69E5-4BC8-9DFF-1E8365ECD05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B2F311-95F4-43CE-8251-709A8653DF3E}">
      <dsp:nvSpPr>
        <dsp:cNvPr id="0" name=""/>
        <dsp:cNvSpPr/>
      </dsp:nvSpPr>
      <dsp:spPr>
        <a:xfrm rot="16200000">
          <a:off x="-1287549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0" tIns="0" rIns="20320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200" b="1" kern="1200" dirty="0" smtClean="0"/>
            <a:t>L’uomo utilizza</a:t>
          </a:r>
          <a:endParaRPr lang="it-IT" sz="32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grazie alla sua </a:t>
          </a:r>
          <a:r>
            <a:rPr lang="it-IT" sz="1800" b="1" kern="1200" dirty="0" smtClean="0"/>
            <a:t>intelligenza</a:t>
          </a:r>
          <a:r>
            <a:rPr lang="it-IT" sz="1800" kern="1200" dirty="0" smtClean="0"/>
            <a:t> e all’applicazione delle </a:t>
          </a:r>
          <a:r>
            <a:rPr lang="it-IT" sz="1800" b="1" kern="1200" dirty="0" smtClean="0"/>
            <a:t>tecnologie</a:t>
          </a:r>
          <a:r>
            <a:rPr lang="it-IT" sz="1800" kern="1200" dirty="0" smtClean="0"/>
            <a:t>	</a:t>
          </a:r>
          <a:endParaRPr lang="it-IT" sz="3200" b="1" kern="1200" dirty="0"/>
        </a:p>
      </dsp:txBody>
      <dsp:txXfrm rot="5400000">
        <a:off x="1985" y="905192"/>
        <a:ext cx="1946895" cy="2715577"/>
      </dsp:txXfrm>
    </dsp:sp>
    <dsp:sp modelId="{07B9B3CF-AD2A-4705-AC09-BB149C0FCD66}">
      <dsp:nvSpPr>
        <dsp:cNvPr id="0" name=""/>
        <dsp:cNvSpPr/>
      </dsp:nvSpPr>
      <dsp:spPr>
        <a:xfrm rot="16200000">
          <a:off x="805362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/>
            <a:t>le risorse naturali </a:t>
          </a:r>
          <a:endParaRPr lang="it-IT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900" kern="1200" dirty="0" smtClean="0"/>
            <a:t>Materie prime  ed energia</a:t>
          </a:r>
          <a:endParaRPr lang="it-IT" sz="1900" kern="1200" dirty="0"/>
        </a:p>
      </dsp:txBody>
      <dsp:txXfrm rot="5400000">
        <a:off x="2094896" y="905192"/>
        <a:ext cx="1946895" cy="2715577"/>
      </dsp:txXfrm>
    </dsp:sp>
    <dsp:sp modelId="{EA4EB414-4593-49EA-9048-35ABE51E0BB3}">
      <dsp:nvSpPr>
        <dsp:cNvPr id="0" name=""/>
        <dsp:cNvSpPr/>
      </dsp:nvSpPr>
      <dsp:spPr>
        <a:xfrm rot="16200000">
          <a:off x="2898274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/>
            <a:t>che trasforma in prodotti e manufatti</a:t>
          </a:r>
          <a:endParaRPr lang="it-IT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900" kern="1200" dirty="0" smtClean="0"/>
            <a:t>Che l’uomo distribuisce attraverso il commercio</a:t>
          </a:r>
          <a:endParaRPr lang="it-IT" sz="1900" kern="1200" dirty="0"/>
        </a:p>
      </dsp:txBody>
      <dsp:txXfrm rot="5400000">
        <a:off x="4187808" y="905192"/>
        <a:ext cx="1946895" cy="2715577"/>
      </dsp:txXfrm>
    </dsp:sp>
    <dsp:sp modelId="{1ECACD01-0072-4FF6-84C5-B8DF297AF172}">
      <dsp:nvSpPr>
        <dsp:cNvPr id="0" name=""/>
        <dsp:cNvSpPr/>
      </dsp:nvSpPr>
      <dsp:spPr>
        <a:xfrm rot="16200000">
          <a:off x="4991186" y="1289533"/>
          <a:ext cx="4525963" cy="194689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80578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b="1" kern="1200" dirty="0" smtClean="0"/>
            <a:t>Per soddisfare i suoi bisogni</a:t>
          </a:r>
          <a:endParaRPr lang="it-IT" sz="2800" b="1" kern="1200" dirty="0"/>
        </a:p>
      </dsp:txBody>
      <dsp:txXfrm rot="5400000">
        <a:off x="6280720" y="905192"/>
        <a:ext cx="1946895" cy="27155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47431-CC5E-4533-A7A1-98D2C94F6AC0}">
      <dsp:nvSpPr>
        <dsp:cNvPr id="0" name=""/>
        <dsp:cNvSpPr/>
      </dsp:nvSpPr>
      <dsp:spPr>
        <a:xfrm>
          <a:off x="1905" y="648128"/>
          <a:ext cx="1857374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PRIMARIO</a:t>
          </a:r>
          <a:endParaRPr lang="it-IT" sz="2200" kern="1200" dirty="0"/>
        </a:p>
      </dsp:txBody>
      <dsp:txXfrm>
        <a:off x="1905" y="648128"/>
        <a:ext cx="1857374" cy="633600"/>
      </dsp:txXfrm>
    </dsp:sp>
    <dsp:sp modelId="{12EFE429-6643-4FF5-A5CE-70AC09F860A6}">
      <dsp:nvSpPr>
        <dsp:cNvPr id="0" name=""/>
        <dsp:cNvSpPr/>
      </dsp:nvSpPr>
      <dsp:spPr>
        <a:xfrm>
          <a:off x="1905" y="1281728"/>
          <a:ext cx="1857374" cy="966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agricoltura</a:t>
          </a:r>
          <a:endParaRPr lang="it-IT" sz="2200" kern="1200" dirty="0"/>
        </a:p>
      </dsp:txBody>
      <dsp:txXfrm>
        <a:off x="1905" y="1281728"/>
        <a:ext cx="1857374" cy="966240"/>
      </dsp:txXfrm>
    </dsp:sp>
    <dsp:sp modelId="{E61DDCED-0F32-4996-8C73-06AFB0333B0E}">
      <dsp:nvSpPr>
        <dsp:cNvPr id="0" name=""/>
        <dsp:cNvSpPr/>
      </dsp:nvSpPr>
      <dsp:spPr>
        <a:xfrm>
          <a:off x="2119312" y="648128"/>
          <a:ext cx="1857374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SECONDARIO</a:t>
          </a:r>
          <a:endParaRPr lang="it-IT" sz="2200" kern="1200" dirty="0"/>
        </a:p>
      </dsp:txBody>
      <dsp:txXfrm>
        <a:off x="2119312" y="648128"/>
        <a:ext cx="1857374" cy="633600"/>
      </dsp:txXfrm>
    </dsp:sp>
    <dsp:sp modelId="{EC17D958-03C6-445F-9438-3697339405E1}">
      <dsp:nvSpPr>
        <dsp:cNvPr id="0" name=""/>
        <dsp:cNvSpPr/>
      </dsp:nvSpPr>
      <dsp:spPr>
        <a:xfrm>
          <a:off x="2119312" y="1281728"/>
          <a:ext cx="1857374" cy="966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Industria	</a:t>
          </a:r>
          <a:endParaRPr lang="it-IT" sz="2200" kern="1200" dirty="0"/>
        </a:p>
      </dsp:txBody>
      <dsp:txXfrm>
        <a:off x="2119312" y="1281728"/>
        <a:ext cx="1857374" cy="966240"/>
      </dsp:txXfrm>
    </dsp:sp>
    <dsp:sp modelId="{9E11EC70-0DBF-4E1B-9DD3-E5A46C0D86F6}">
      <dsp:nvSpPr>
        <dsp:cNvPr id="0" name=""/>
        <dsp:cNvSpPr/>
      </dsp:nvSpPr>
      <dsp:spPr>
        <a:xfrm>
          <a:off x="4236719" y="648128"/>
          <a:ext cx="1857374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TERZIARIO</a:t>
          </a:r>
          <a:endParaRPr lang="it-IT" sz="2200" kern="1200" dirty="0"/>
        </a:p>
      </dsp:txBody>
      <dsp:txXfrm>
        <a:off x="4236719" y="648128"/>
        <a:ext cx="1857374" cy="633600"/>
      </dsp:txXfrm>
    </dsp:sp>
    <dsp:sp modelId="{BFC01611-69E5-4BC8-9DFF-1E8365ECD057}">
      <dsp:nvSpPr>
        <dsp:cNvPr id="0" name=""/>
        <dsp:cNvSpPr/>
      </dsp:nvSpPr>
      <dsp:spPr>
        <a:xfrm>
          <a:off x="4236719" y="1281728"/>
          <a:ext cx="1857374" cy="966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servizi</a:t>
          </a:r>
          <a:endParaRPr lang="it-IT" sz="2200" kern="1200" dirty="0"/>
        </a:p>
      </dsp:txBody>
      <dsp:txXfrm>
        <a:off x="4236719" y="1281728"/>
        <a:ext cx="1857374" cy="966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8C28D-2564-4940-B693-395111D1133D}" type="datetimeFigureOut">
              <a:rPr lang="it-IT" smtClean="0"/>
              <a:pPr/>
              <a:t>05/05/2013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65888-C9C0-4FA4-9747-B2372979B61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4" name="Immagin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196752"/>
            <a:ext cx="5619033" cy="435600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ATTIVITA’ ECONOMICHE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4" name="Segnaposto contenuto 3" descr="Tractors_in_Potato_Fiel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5136000" cy="3852000"/>
          </a:xfrm>
        </p:spPr>
      </p:pic>
      <p:pic>
        <p:nvPicPr>
          <p:cNvPr id="5" name="Immagin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140968"/>
            <a:ext cx="4613944" cy="345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REGIONI AGRICOLE EUROPEE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it-IT" dirty="0" smtClean="0"/>
              <a:t>In </a:t>
            </a:r>
            <a:r>
              <a:rPr lang="it-IT" dirty="0"/>
              <a:t>Europa ci sono </a:t>
            </a:r>
            <a:r>
              <a:rPr lang="it-IT" b="1" dirty="0"/>
              <a:t>quattro regioni </a:t>
            </a:r>
            <a:r>
              <a:rPr lang="it-IT" b="1" dirty="0" smtClean="0"/>
              <a:t>agrarie:</a:t>
            </a:r>
            <a:r>
              <a:rPr lang="it-IT" dirty="0" smtClean="0"/>
              <a:t>	 </a:t>
            </a:r>
            <a:r>
              <a:rPr lang="it-IT" b="1" dirty="0" smtClean="0"/>
              <a:t>regione mediterranea, regione  continentale, regione atlantica e regione nordica.</a:t>
            </a:r>
          </a:p>
          <a:p>
            <a:pPr algn="just"/>
            <a:r>
              <a:rPr lang="it-IT" b="1" dirty="0" smtClean="0"/>
              <a:t>Sono aree </a:t>
            </a:r>
            <a:r>
              <a:rPr lang="it-IT" b="1" dirty="0"/>
              <a:t>che hanno in comune l’attività </a:t>
            </a:r>
            <a:r>
              <a:rPr lang="it-IT" b="1" dirty="0" smtClean="0"/>
              <a:t>primaria prevalente </a:t>
            </a:r>
            <a:r>
              <a:rPr lang="it-IT" b="1" dirty="0"/>
              <a:t>e i prodotti principali</a:t>
            </a:r>
            <a:r>
              <a:rPr lang="it-IT" dirty="0"/>
              <a:t>. Ciò dipende dalle caratteristiche naturali </a:t>
            </a:r>
            <a:r>
              <a:rPr lang="it-IT" dirty="0" smtClean="0"/>
              <a:t>dei vari </a:t>
            </a:r>
            <a:r>
              <a:rPr lang="it-IT" dirty="0"/>
              <a:t>ambienti: condizioni climatiche, struttura del terreno e qualità dei suoli</a:t>
            </a:r>
            <a:r>
              <a:rPr lang="it-IT" dirty="0" smtClean="0"/>
              <a:t>.</a:t>
            </a:r>
          </a:p>
          <a:p>
            <a:pPr algn="just"/>
            <a:r>
              <a:rPr lang="it-IT" dirty="0" smtClean="0"/>
              <a:t>All’agricoltura è strettamente legato l’</a:t>
            </a: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allevamento</a:t>
            </a:r>
            <a:r>
              <a:rPr lang="it-IT" dirty="0" smtClean="0"/>
              <a:t>, diffuso in Europa in tutte le sue forme, con alcune specializzazioni legate alle condizioni ambientali.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Regione </a:t>
            </a: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settentrionale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Il </a:t>
            </a:r>
            <a:r>
              <a:rPr lang="it-IT" dirty="0"/>
              <a:t>clima </a:t>
            </a:r>
            <a:r>
              <a:rPr lang="it-IT" dirty="0" err="1" smtClean="0"/>
              <a:t>feddo</a:t>
            </a:r>
            <a:r>
              <a:rPr lang="it-IT" dirty="0" smtClean="0"/>
              <a:t> permette la crescita solo dei cereali più resistenti alle basse temperature: segale, orzo e avena.</a:t>
            </a:r>
          </a:p>
          <a:p>
            <a:r>
              <a:rPr lang="it-IT" dirty="0" smtClean="0"/>
              <a:t> </a:t>
            </a:r>
            <a:r>
              <a:rPr lang="it-IT" dirty="0"/>
              <a:t>i suoli fertili e le vaste aree </a:t>
            </a:r>
            <a:r>
              <a:rPr lang="it-IT" dirty="0" smtClean="0"/>
              <a:t>pianeggianti favoriscono </a:t>
            </a:r>
            <a:r>
              <a:rPr lang="it-IT" dirty="0"/>
              <a:t>l’agricoltura e l’allevamento di </a:t>
            </a:r>
            <a:r>
              <a:rPr lang="it-IT" b="1" dirty="0" smtClean="0"/>
              <a:t>bovini, ma </a:t>
            </a:r>
            <a:r>
              <a:rPr lang="it-IT" b="1" dirty="0"/>
              <a:t>anche di suini. </a:t>
            </a:r>
            <a:endParaRPr lang="it-IT" b="1" dirty="0" smtClean="0"/>
          </a:p>
          <a:p>
            <a:r>
              <a:rPr lang="it-IT" dirty="0" smtClean="0"/>
              <a:t>Altre colture tipiche: </a:t>
            </a:r>
            <a:r>
              <a:rPr lang="it-IT" dirty="0"/>
              <a:t>patata, barbabietola da zucchero</a:t>
            </a:r>
            <a:r>
              <a:rPr lang="it-IT" dirty="0" smtClean="0"/>
              <a:t>, </a:t>
            </a:r>
            <a:r>
              <a:rPr lang="it-IT" dirty="0"/>
              <a:t>luppolo (birra</a:t>
            </a:r>
            <a:r>
              <a:rPr lang="it-IT" dirty="0" smtClean="0"/>
              <a:t>)</a:t>
            </a:r>
          </a:p>
          <a:p>
            <a:r>
              <a:rPr lang="it-IT" dirty="0" smtClean="0"/>
              <a:t>Le superfici coltivate in quest’area sono poco estese.</a:t>
            </a:r>
          </a:p>
          <a:p>
            <a:r>
              <a:rPr lang="it-IT" dirty="0" smtClean="0"/>
              <a:t>E’ molto sviluppata la silvicoltura (sfruttamento del legname ricavato dalle grandi foreste di conifere della taiga)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Regione </a:t>
            </a: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atlantica (centroccidentale)</a:t>
            </a:r>
            <a:b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più favorevole per l’agricoltura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E’ la più favorevole per l’agricoltura grazie a:</a:t>
            </a:r>
          </a:p>
          <a:p>
            <a:r>
              <a:rPr lang="it-IT" dirty="0"/>
              <a:t>t</a:t>
            </a:r>
            <a:r>
              <a:rPr lang="it-IT" dirty="0" smtClean="0"/>
              <a:t>erreni pianeggianti e fertili (Bassopiano francese e germanico, Inghilterra meridionale)</a:t>
            </a:r>
          </a:p>
          <a:p>
            <a:r>
              <a:rPr lang="it-IT" dirty="0"/>
              <a:t>p</a:t>
            </a:r>
            <a:r>
              <a:rPr lang="it-IT" dirty="0" smtClean="0"/>
              <a:t>recipitazioni abbondanti e costanti.</a:t>
            </a:r>
          </a:p>
          <a:p>
            <a:r>
              <a:rPr lang="it-IT" dirty="0" smtClean="0"/>
              <a:t>Si coltivano: frumento e altri cereali, barbabietole da zucchero, foraggi per l’allevamento bovino.</a:t>
            </a:r>
          </a:p>
          <a:p>
            <a:r>
              <a:rPr lang="it-IT" dirty="0" smtClean="0"/>
              <a:t>Produzioni di pregio: vigneti in Francia e lungo il Reno, fiori nei Paesi Bassi, frutteti.</a:t>
            </a:r>
          </a:p>
          <a:p>
            <a:r>
              <a:rPr lang="it-IT" dirty="0" smtClean="0"/>
              <a:t>Importante l’ allevamento bovino: si ricava carne, latte, formaggi e burro.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Europa orientale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clima freddo (forte escursione termica E/I) e arido rende difficile l’agricoltura</a:t>
            </a:r>
          </a:p>
          <a:p>
            <a:r>
              <a:rPr lang="it-IT" dirty="0" smtClean="0"/>
              <a:t>Le pianure tra Germania e Urali sono coltivate principalmente a cereali (segale, avena, orzo, frumento, mais), patate, barbabietole da zucchero, girasoli.</a:t>
            </a:r>
            <a:r>
              <a:rPr lang="it-IT" dirty="0"/>
              <a:t> </a:t>
            </a:r>
            <a:endParaRPr lang="it-IT" dirty="0" smtClean="0"/>
          </a:p>
          <a:p>
            <a:r>
              <a:rPr lang="it-IT" dirty="0" smtClean="0"/>
              <a:t>Risente ancora della crisi dell’economia </a:t>
            </a:r>
            <a:r>
              <a:rPr lang="it-IT" smtClean="0"/>
              <a:t>pianificata socialista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1921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Regione </a:t>
            </a: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mediterranea</a:t>
            </a:r>
            <a:b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it-IT" sz="3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comprende </a:t>
            </a:r>
            <a:r>
              <a:rPr lang="it-IT" sz="31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tutti i territori </a:t>
            </a:r>
            <a:r>
              <a:rPr lang="it-IT" sz="31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dell’Europa meridionale</a:t>
            </a:r>
            <a:br>
              <a:rPr lang="it-IT" sz="31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it-IT" sz="3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vicini </a:t>
            </a:r>
            <a:r>
              <a:rPr lang="it-IT" sz="31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 </a:t>
            </a:r>
            <a:r>
              <a:rPr lang="it-IT" sz="3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mare</a:t>
            </a:r>
            <a:endParaRPr lang="it-IT" sz="31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dirty="0" smtClean="0"/>
              <a:t>Caratterizzata </a:t>
            </a:r>
            <a:r>
              <a:rPr lang="it-IT" dirty="0" smtClean="0"/>
              <a:t>da:</a:t>
            </a:r>
          </a:p>
          <a:p>
            <a:r>
              <a:rPr lang="it-IT" dirty="0"/>
              <a:t>c</a:t>
            </a:r>
            <a:r>
              <a:rPr lang="it-IT" dirty="0" smtClean="0"/>
              <a:t>lima arido soprattutto in estate</a:t>
            </a:r>
          </a:p>
          <a:p>
            <a:r>
              <a:rPr lang="it-IT" dirty="0" smtClean="0"/>
              <a:t>mancanza </a:t>
            </a:r>
            <a:r>
              <a:rPr lang="it-IT" dirty="0" smtClean="0"/>
              <a:t>di </a:t>
            </a:r>
            <a:r>
              <a:rPr lang="it-IT" dirty="0"/>
              <a:t>grandi spazi </a:t>
            </a:r>
            <a:r>
              <a:rPr lang="it-IT" dirty="0" smtClean="0"/>
              <a:t>pianeggianti</a:t>
            </a:r>
          </a:p>
          <a:p>
            <a:r>
              <a:rPr lang="it-IT" dirty="0" smtClean="0"/>
              <a:t>nell’interno si coltiva il </a:t>
            </a:r>
            <a:r>
              <a:rPr lang="it-IT" b="1" dirty="0" smtClean="0"/>
              <a:t>grano duro, </a:t>
            </a:r>
            <a:r>
              <a:rPr lang="it-IT" dirty="0" smtClean="0"/>
              <a:t>che richiede poca acqua ed è utilizzato per la produzione della pasta. </a:t>
            </a:r>
          </a:p>
          <a:p>
            <a:r>
              <a:rPr lang="it-IT" dirty="0" smtClean="0"/>
              <a:t>Le pianure </a:t>
            </a:r>
            <a:r>
              <a:rPr lang="it-IT" dirty="0"/>
              <a:t>costiere ben irrigate ospitano invece </a:t>
            </a:r>
            <a:r>
              <a:rPr lang="it-IT" b="1" dirty="0"/>
              <a:t>produzioni </a:t>
            </a:r>
            <a:r>
              <a:rPr lang="it-IT" b="1" dirty="0" smtClean="0"/>
              <a:t>tipiche </a:t>
            </a:r>
            <a:r>
              <a:rPr lang="it-IT" dirty="0" smtClean="0"/>
              <a:t>molto </a:t>
            </a:r>
            <a:r>
              <a:rPr lang="it-IT" dirty="0"/>
              <a:t>redditizie, come quelle di </a:t>
            </a:r>
            <a:r>
              <a:rPr lang="it-IT" b="1" dirty="0"/>
              <a:t>ortaggi (pomodori, legumi), ulivo, vite e agrumi</a:t>
            </a:r>
            <a:r>
              <a:rPr lang="it-IT" b="1" dirty="0" smtClean="0"/>
              <a:t>.</a:t>
            </a:r>
          </a:p>
          <a:p>
            <a:r>
              <a:rPr lang="it-IT" dirty="0"/>
              <a:t>nelle zone più desolate prevalgono i pascoli in cui si allevano </a:t>
            </a:r>
            <a:r>
              <a:rPr lang="it-IT" b="1" dirty="0"/>
              <a:t>caprini e ovini.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4" name="Segnaposto contenuto 3" descr="img0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809"/>
          <a:stretch>
            <a:fillRect/>
          </a:stretch>
        </p:blipFill>
        <p:spPr>
          <a:xfrm>
            <a:off x="1043608" y="548680"/>
            <a:ext cx="7093455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PESCA E L’ACQUACOLTURA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Le aree più pescose in Europa sono quelle dell’</a:t>
            </a:r>
            <a:r>
              <a:rPr lang="it-IT" b="1" dirty="0" smtClean="0"/>
              <a:t>Atlantico settentrionale  </a:t>
            </a:r>
            <a:r>
              <a:rPr lang="it-IT" dirty="0" smtClean="0"/>
              <a:t>dove operano i pescherecci francesi, spagnoli, norvegesi e inglesi.  </a:t>
            </a:r>
          </a:p>
          <a:p>
            <a:r>
              <a:rPr lang="it-IT" dirty="0" smtClean="0"/>
              <a:t>Nel </a:t>
            </a:r>
            <a:r>
              <a:rPr lang="it-IT" b="1" dirty="0" smtClean="0"/>
              <a:t>Mediterraneo </a:t>
            </a:r>
            <a:r>
              <a:rPr lang="it-IT" dirty="0" smtClean="0"/>
              <a:t>le zone più pescose sono l’Adriatico e il Canale di Sicilia.</a:t>
            </a:r>
          </a:p>
          <a:p>
            <a:r>
              <a:rPr lang="it-IT" dirty="0" smtClean="0"/>
              <a:t>In forte crescita è </a:t>
            </a:r>
            <a:r>
              <a:rPr lang="it-IT" b="1" dirty="0" smtClean="0"/>
              <a:t>l’acquacoltura, </a:t>
            </a:r>
            <a:r>
              <a:rPr lang="it-IT" dirty="0" smtClean="0"/>
              <a:t>cioè l’allevamento di pesci, crostacei e molluschi in vasche o specchi di mare lungo le coste, nelle lagune o in mare aperto. E’ praticata anche per i pesci d’acqua dolce (trote) nei fiumi e nei laghi.</a:t>
            </a:r>
            <a:endParaRPr lang="it-IT" b="1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IL SETTORE SECONDARIO</a:t>
            </a:r>
            <a:b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L’INDUSTRIA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To be </a:t>
            </a:r>
            <a:r>
              <a:rPr lang="it-IT" dirty="0" err="1" smtClean="0"/>
              <a:t>continued</a:t>
            </a:r>
            <a:r>
              <a:rPr lang="it-IT" dirty="0" smtClean="0"/>
              <a:t>…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L’INDUSTRIA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Che cos’è l’economia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Dal greco</a:t>
            </a:r>
            <a:r>
              <a:rPr lang="it-IT" i="1" dirty="0" smtClean="0"/>
              <a:t> </a:t>
            </a:r>
            <a:r>
              <a:rPr lang="it-IT" i="1" dirty="0" err="1" smtClean="0"/>
              <a:t>oikos</a:t>
            </a:r>
            <a:r>
              <a:rPr lang="it-IT" i="1" dirty="0" smtClean="0"/>
              <a:t> </a:t>
            </a:r>
            <a:r>
              <a:rPr lang="it-IT" dirty="0" smtClean="0"/>
              <a:t>= casa +</a:t>
            </a:r>
            <a:r>
              <a:rPr lang="it-IT" i="1" dirty="0" smtClean="0"/>
              <a:t> </a:t>
            </a:r>
            <a:r>
              <a:rPr lang="it-IT" i="1" dirty="0" err="1" smtClean="0"/>
              <a:t>nómos</a:t>
            </a:r>
            <a:r>
              <a:rPr lang="it-IT" i="1" dirty="0" smtClean="0"/>
              <a:t> </a:t>
            </a:r>
            <a:r>
              <a:rPr lang="it-IT" dirty="0" smtClean="0"/>
              <a:t>= regola, legge</a:t>
            </a:r>
          </a:p>
          <a:p>
            <a:pPr>
              <a:buNone/>
            </a:pPr>
            <a:r>
              <a:rPr lang="it-IT" dirty="0"/>
              <a:t>	</a:t>
            </a:r>
            <a:r>
              <a:rPr lang="it-IT" dirty="0" smtClean="0"/>
              <a:t>il termine significava anticamente “organizzazione della casa”, quando appunto l’economia riguardava un ristretto gruppo di persone.</a:t>
            </a:r>
          </a:p>
          <a:p>
            <a:r>
              <a:rPr lang="it-IT" dirty="0" smtClean="0"/>
              <a:t>Con il termine economia oggi si indicano tutte le attività umane che, grazie all’ intelligenza e per mezzo della tecnologia, sfruttano </a:t>
            </a:r>
            <a:r>
              <a:rPr lang="it-IT" b="1" dirty="0" smtClean="0"/>
              <a:t>le risorse  naturali</a:t>
            </a:r>
            <a:r>
              <a:rPr lang="it-IT" dirty="0" smtClean="0"/>
              <a:t> per produrre </a:t>
            </a:r>
            <a:r>
              <a:rPr lang="it-IT" b="1" dirty="0" smtClean="0"/>
              <a:t>beni, oggetti e servizi </a:t>
            </a:r>
            <a:r>
              <a:rPr lang="it-IT" dirty="0" smtClean="0"/>
              <a:t>destinati a soddisfare i bisogni dell’uomo.</a:t>
            </a:r>
          </a:p>
          <a:p>
            <a:r>
              <a:rPr lang="it-IT" dirty="0" smtClean="0"/>
              <a:t>Queste attività sono tanto più numerose quanto più sviluppato è il grado di civiltà di un gruppo umano.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Come funziona l’economia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ma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Risorse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it-IT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NATURALI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3200" dirty="0" smtClean="0"/>
              <a:t>	È il complesso degli elementi presenti in natura come il suolo, l’acqua, le materie prime (minerali, legname, ecc) e le fonti energetiche.</a:t>
            </a:r>
            <a:endParaRPr lang="it-IT" sz="3200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it-IT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UMANE</a:t>
            </a:r>
            <a:endParaRPr lang="it-IT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t-IT" sz="3200" dirty="0" smtClean="0"/>
              <a:t>	E’ l’insieme delle conoscenze, abilità, </a:t>
            </a:r>
            <a:r>
              <a:rPr lang="it-IT" sz="3200" dirty="0"/>
              <a:t>c</a:t>
            </a:r>
            <a:r>
              <a:rPr lang="it-IT" sz="3200" dirty="0" smtClean="0"/>
              <a:t>apacità operative e manuali proprie dell’uomo.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settori produttivi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	L’insieme delle attività economiche viene suddiviso in tre settori:</a:t>
            </a:r>
            <a:endParaRPr lang="it-IT" dirty="0"/>
          </a:p>
        </p:txBody>
      </p:sp>
      <p:graphicFrame>
        <p:nvGraphicFramePr>
          <p:cNvPr id="9" name="Diagramma 8"/>
          <p:cNvGraphicFramePr/>
          <p:nvPr/>
        </p:nvGraphicFramePr>
        <p:xfrm>
          <a:off x="1524000" y="2564904"/>
          <a:ext cx="6096000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IL SETTORE PRIMARIO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t-IT" dirty="0" smtClean="0"/>
              <a:t>	Comprende tutte le attività che sfruttano le risorse del suolo e del mare: </a:t>
            </a:r>
          </a:p>
          <a:p>
            <a:r>
              <a:rPr lang="it-IT" b="1" dirty="0"/>
              <a:t>a</a:t>
            </a:r>
            <a:r>
              <a:rPr lang="it-IT" b="1" dirty="0" smtClean="0"/>
              <a:t>gricoltura</a:t>
            </a:r>
          </a:p>
          <a:p>
            <a:r>
              <a:rPr lang="it-IT" b="1" dirty="0" smtClean="0"/>
              <a:t>allevamento (o zootecnia)</a:t>
            </a:r>
          </a:p>
          <a:p>
            <a:r>
              <a:rPr lang="it-IT" b="1" dirty="0" smtClean="0"/>
              <a:t>pesca </a:t>
            </a:r>
            <a:r>
              <a:rPr lang="it-IT" dirty="0" smtClean="0"/>
              <a:t>(cattura dei pesci nei mari o oceani con flotte di navi che congelano il pesce a bordo)</a:t>
            </a:r>
          </a:p>
          <a:p>
            <a:r>
              <a:rPr lang="it-IT" b="1" dirty="0" smtClean="0"/>
              <a:t>acquacoltura </a:t>
            </a:r>
            <a:r>
              <a:rPr lang="it-IT" dirty="0" smtClean="0"/>
              <a:t>(allevamento di pesci per scopi commerciali) </a:t>
            </a:r>
            <a:endParaRPr lang="it-IT" dirty="0" smtClean="0"/>
          </a:p>
          <a:p>
            <a:r>
              <a:rPr lang="it-IT" b="1" dirty="0"/>
              <a:t>s</a:t>
            </a:r>
            <a:r>
              <a:rPr lang="it-IT" b="1" dirty="0" smtClean="0"/>
              <a:t>ilvicoltura </a:t>
            </a:r>
            <a:r>
              <a:rPr lang="it-IT" dirty="0" smtClean="0"/>
              <a:t>(sfruttamento risorse forestali per produrre legname per uso commerciale) </a:t>
            </a:r>
            <a:endParaRPr lang="it-IT" dirty="0" smtClean="0"/>
          </a:p>
          <a:p>
            <a:r>
              <a:rPr lang="it-IT" b="1" dirty="0" smtClean="0"/>
              <a:t>attività mineraria.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L’AGRICOLTURA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E’ </a:t>
            </a:r>
            <a:r>
              <a:rPr lang="it-IT" dirty="0" smtClean="0"/>
              <a:t>l’insieme delle tecnologie con cui si lavora la terra. </a:t>
            </a:r>
            <a:endParaRPr lang="it-IT" dirty="0" smtClean="0"/>
          </a:p>
          <a:p>
            <a:r>
              <a:rPr lang="it-IT" dirty="0" smtClean="0"/>
              <a:t>Solo il 10% delle terre emerse viene utilizzato per l’agricoltura mentre il resto è incolto o ricoperto da pascoli e boschi. </a:t>
            </a:r>
          </a:p>
          <a:p>
            <a:r>
              <a:rPr lang="it-IT" b="1" dirty="0" smtClean="0"/>
              <a:t>In Europa le terre coltivate sono il 64%, </a:t>
            </a:r>
            <a:r>
              <a:rPr lang="it-IT" dirty="0" smtClean="0"/>
              <a:t>la percentuale più alta del mondo, grazie al clima mite,  alla caratteristica pianeggiante di buona parte del territorio e all’abbondante disponibilità di acqua.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TIPI </a:t>
            </a:r>
            <a:r>
              <a:rPr lang="it-IT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</a:t>
            </a:r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AGRICOLTURA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800" b="1" dirty="0" smtClean="0"/>
              <a:t>MODERNA E TECNOLOGICAMENTE AVANZATA (detta anche INTENSIVA) </a:t>
            </a:r>
            <a:endParaRPr lang="it-IT" sz="2800" b="1" dirty="0" smtClean="0"/>
          </a:p>
          <a:p>
            <a:r>
              <a:rPr lang="it-IT" sz="2800" dirty="0" smtClean="0"/>
              <a:t>Fa largo uso di innovazioni </a:t>
            </a:r>
            <a:r>
              <a:rPr lang="it-IT" sz="2800" dirty="0" smtClean="0"/>
              <a:t>scientifiche e tecnologiche (sementi selezionate e persino geneticamente modificate, nuovi macchinari che riducono al minimo l’impiego dell’uomo, serre e impianti di irrigazione) per </a:t>
            </a:r>
            <a:r>
              <a:rPr lang="it-IT" sz="2800" b="1" dirty="0" smtClean="0"/>
              <a:t>produrre </a:t>
            </a:r>
            <a:r>
              <a:rPr lang="it-IT" sz="2800" b="1" dirty="0" smtClean="0"/>
              <a:t>enormi </a:t>
            </a:r>
            <a:r>
              <a:rPr lang="it-IT" sz="2800" b="1" dirty="0" smtClean="0"/>
              <a:t>quantità </a:t>
            </a:r>
            <a:r>
              <a:rPr lang="it-IT" sz="2800" b="1" dirty="0" smtClean="0"/>
              <a:t>di prodotti </a:t>
            </a:r>
            <a:r>
              <a:rPr lang="it-IT" sz="2800" dirty="0" smtClean="0"/>
              <a:t>(quindi </a:t>
            </a:r>
            <a:r>
              <a:rPr lang="it-IT" sz="2800" dirty="0" smtClean="0"/>
              <a:t>aumenta la </a:t>
            </a:r>
            <a:r>
              <a:rPr lang="it-IT" sz="2800" dirty="0" smtClean="0"/>
              <a:t>produzione, </a:t>
            </a:r>
            <a:r>
              <a:rPr lang="it-IT" sz="2800" dirty="0" smtClean="0"/>
              <a:t>ma diminuiscono gli agricoltori</a:t>
            </a:r>
            <a:r>
              <a:rPr lang="it-IT" sz="2800" dirty="0" smtClean="0"/>
              <a:t>!!!)</a:t>
            </a:r>
          </a:p>
          <a:p>
            <a:r>
              <a:rPr lang="it-IT" sz="2800" dirty="0"/>
              <a:t>è tipica dei Paesi europei occidentali </a:t>
            </a:r>
            <a:endParaRPr lang="it-IT" sz="2800" dirty="0" smtClean="0"/>
          </a:p>
          <a:p>
            <a:r>
              <a:rPr lang="it-IT" sz="2800" dirty="0" smtClean="0"/>
              <a:t> </a:t>
            </a:r>
            <a:r>
              <a:rPr lang="it-IT" sz="2800" dirty="0"/>
              <a:t>occupa un </a:t>
            </a:r>
            <a:r>
              <a:rPr lang="it-IT" sz="2800" b="1" dirty="0"/>
              <a:t>basso numero di addetti </a:t>
            </a:r>
            <a:r>
              <a:rPr lang="it-IT" sz="2800" b="1" dirty="0" smtClean="0"/>
              <a:t>.</a:t>
            </a:r>
            <a:endParaRPr lang="it-IT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b="1" dirty="0"/>
              <a:t>TRADIZIONALE (detta anche DI SUSSISTENZA)</a:t>
            </a:r>
            <a:endParaRPr lang="it-IT" dirty="0"/>
          </a:p>
          <a:p>
            <a:r>
              <a:rPr lang="it-IT" dirty="0"/>
              <a:t> più arretrata, tipica dei Paesi europei orientali in cui è ancora occupato il 10-20% della popolazione.</a:t>
            </a:r>
          </a:p>
          <a:p>
            <a:r>
              <a:rPr lang="it-IT" dirty="0"/>
              <a:t> Bassa produttività, destinata ai mercati locali o all’autoconsumo.</a:t>
            </a:r>
          </a:p>
          <a:p>
            <a:endParaRPr lang="it-IT" dirty="0" smtClean="0"/>
          </a:p>
          <a:p>
            <a:r>
              <a:rPr lang="it-IT" b="1" dirty="0" smtClean="0"/>
              <a:t>BIOLOGICA</a:t>
            </a:r>
            <a:r>
              <a:rPr lang="it-IT" dirty="0"/>
              <a:t>, mira </a:t>
            </a:r>
            <a:r>
              <a:rPr lang="it-IT" b="1" dirty="0"/>
              <a:t>al rispetto dell’ambiente </a:t>
            </a:r>
            <a:r>
              <a:rPr lang="it-IT" dirty="0"/>
              <a:t>e rifiuta l’uso di pesticidi chimici. In UE le coltivazioni biologiche riguardano solo il 4% del totale</a:t>
            </a:r>
          </a:p>
        </p:txBody>
      </p:sp>
    </p:spTree>
    <p:extLst>
      <p:ext uri="{BB962C8B-B14F-4D97-AF65-F5344CB8AC3E}">
        <p14:creationId xmlns:p14="http://schemas.microsoft.com/office/powerpoint/2010/main" val="1286318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</TotalTime>
  <Words>691</Words>
  <Application>Microsoft Office PowerPoint</Application>
  <PresentationFormat>Presentazione su schermo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LE ATTIVITA’ ECONOMICHE</vt:lpstr>
      <vt:lpstr>Che cos’è l’economia</vt:lpstr>
      <vt:lpstr>Come funziona l’economia</vt:lpstr>
      <vt:lpstr>Risorse</vt:lpstr>
      <vt:lpstr>I settori produttivi</vt:lpstr>
      <vt:lpstr>IL SETTORE PRIMARIO</vt:lpstr>
      <vt:lpstr>L’AGRICOLTURA</vt:lpstr>
      <vt:lpstr>TIPI DI AGRICOLTURA</vt:lpstr>
      <vt:lpstr>Presentazione standard di PowerPoint</vt:lpstr>
      <vt:lpstr>.</vt:lpstr>
      <vt:lpstr>LE REGIONI AGRICOLE EUROPEE</vt:lpstr>
      <vt:lpstr>Regione settentrionale</vt:lpstr>
      <vt:lpstr>Regione atlantica (centroccidentale) la più favorevole per l’agricoltura</vt:lpstr>
      <vt:lpstr>Europa orientale</vt:lpstr>
      <vt:lpstr>Regione mediterranea comprende tutti i territori dell’Europa meridionale vicini al mare</vt:lpstr>
      <vt:lpstr>.</vt:lpstr>
      <vt:lpstr>LA PESCA E L’ACQUACOLTURA</vt:lpstr>
      <vt:lpstr>IL SETTORE SECONDARIO L’INDUSTRIA</vt:lpstr>
      <vt:lpstr>L’INDUSTRIA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ATTIVITA’ ECONOMICHE</dc:title>
  <dc:creator>Michela</dc:creator>
  <cp:lastModifiedBy>Raffaella</cp:lastModifiedBy>
  <cp:revision>8</cp:revision>
  <dcterms:created xsi:type="dcterms:W3CDTF">2013-04-30T07:06:31Z</dcterms:created>
  <dcterms:modified xsi:type="dcterms:W3CDTF">2013-05-05T17:21:12Z</dcterms:modified>
</cp:coreProperties>
</file>